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5" d="100"/>
          <a:sy n="55" d="100"/>
        </p:scale>
        <p:origin x="6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baseline="0">
                <a:effectLst/>
              </a:rPr>
              <a:t>Bar Chart for Monthly Profit Margins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Sheet1!$A$15:$A$26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 </c:v>
                </c:pt>
                <c:pt idx="5">
                  <c:v>June </c:v>
                </c:pt>
                <c:pt idx="6">
                  <c:v>July</c:v>
                </c:pt>
                <c:pt idx="7">
                  <c:v>Aug</c:v>
                </c:pt>
                <c:pt idx="8">
                  <c:v>Sept</c:v>
                </c:pt>
                <c:pt idx="9">
                  <c:v>Oct 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Sheet1!$B$15:$B$26</c:f>
              <c:numCache>
                <c:formatCode>0.00%</c:formatCode>
                <c:ptCount val="12"/>
                <c:pt idx="0" formatCode="0%">
                  <c:v>0.4</c:v>
                </c:pt>
                <c:pt idx="1">
                  <c:v>0.41099999999999998</c:v>
                </c:pt>
                <c:pt idx="2" formatCode="0%">
                  <c:v>0.41</c:v>
                </c:pt>
                <c:pt idx="3">
                  <c:v>0.40300000000000002</c:v>
                </c:pt>
                <c:pt idx="4">
                  <c:v>0.40600000000000003</c:v>
                </c:pt>
                <c:pt idx="5">
                  <c:v>0.40300000000000002</c:v>
                </c:pt>
                <c:pt idx="6">
                  <c:v>0.40100000000000002</c:v>
                </c:pt>
                <c:pt idx="7" formatCode="0%">
                  <c:v>0.4</c:v>
                </c:pt>
                <c:pt idx="8">
                  <c:v>0.40699999999999997</c:v>
                </c:pt>
                <c:pt idx="9">
                  <c:v>0.40500000000000003</c:v>
                </c:pt>
                <c:pt idx="10">
                  <c:v>0.39700000000000002</c:v>
                </c:pt>
                <c:pt idx="11">
                  <c:v>0.38500000000000001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24-4EF4-8107-ADC3BD3378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60146176"/>
        <c:axId val="860145344"/>
      </c:barChart>
      <c:catAx>
        <c:axId val="8601461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0145344"/>
        <c:crosses val="autoZero"/>
        <c:auto val="1"/>
        <c:lblAlgn val="ctr"/>
        <c:lblOffset val="100"/>
        <c:noMultiLvlLbl val="0"/>
      </c:catAx>
      <c:valAx>
        <c:axId val="860145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0146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baseline="0">
                <a:effectLst/>
              </a:rPr>
              <a:t>Line Chart for Monthly Revenue and Expenses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Revenue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 </c:v>
                </c:pt>
                <c:pt idx="5">
                  <c:v>June </c:v>
                </c:pt>
                <c:pt idx="6">
                  <c:v>July</c:v>
                </c:pt>
                <c:pt idx="7">
                  <c:v>Aug</c:v>
                </c:pt>
                <c:pt idx="8">
                  <c:v>Sept</c:v>
                </c:pt>
                <c:pt idx="9">
                  <c:v>Oct 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"$"#,##0</c:formatCode>
                <c:ptCount val="12"/>
                <c:pt idx="0">
                  <c:v>25000</c:v>
                </c:pt>
                <c:pt idx="1">
                  <c:v>28000</c:v>
                </c:pt>
                <c:pt idx="2">
                  <c:v>30500</c:v>
                </c:pt>
                <c:pt idx="3">
                  <c:v>29800</c:v>
                </c:pt>
                <c:pt idx="4">
                  <c:v>32000</c:v>
                </c:pt>
                <c:pt idx="5">
                  <c:v>33500</c:v>
                </c:pt>
                <c:pt idx="6">
                  <c:v>34200</c:v>
                </c:pt>
                <c:pt idx="7">
                  <c:v>35000</c:v>
                </c:pt>
                <c:pt idx="8">
                  <c:v>33700</c:v>
                </c:pt>
                <c:pt idx="9">
                  <c:v>32800</c:v>
                </c:pt>
                <c:pt idx="10">
                  <c:v>29500</c:v>
                </c:pt>
                <c:pt idx="11">
                  <c:v>26000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6E-4939-B476-8386A3280BBA}"/>
            </c:ext>
          </c:extLst>
        </c:ser>
        <c:ser>
          <c:idx val="1"/>
          <c:order val="1"/>
          <c:tx>
            <c:v>Expenses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 </c:v>
                </c:pt>
                <c:pt idx="5">
                  <c:v>June </c:v>
                </c:pt>
                <c:pt idx="6">
                  <c:v>July</c:v>
                </c:pt>
                <c:pt idx="7">
                  <c:v>Aug</c:v>
                </c:pt>
                <c:pt idx="8">
                  <c:v>Sept</c:v>
                </c:pt>
                <c:pt idx="9">
                  <c:v>Oct 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"$"#,##0</c:formatCode>
                <c:ptCount val="12"/>
                <c:pt idx="0">
                  <c:v>15000</c:v>
                </c:pt>
                <c:pt idx="1">
                  <c:v>16500</c:v>
                </c:pt>
                <c:pt idx="2">
                  <c:v>18000</c:v>
                </c:pt>
                <c:pt idx="3">
                  <c:v>17800</c:v>
                </c:pt>
                <c:pt idx="4">
                  <c:v>19000</c:v>
                </c:pt>
                <c:pt idx="5">
                  <c:v>20000</c:v>
                </c:pt>
                <c:pt idx="6">
                  <c:v>20500</c:v>
                </c:pt>
                <c:pt idx="7">
                  <c:v>21000</c:v>
                </c:pt>
                <c:pt idx="8">
                  <c:v>20000</c:v>
                </c:pt>
                <c:pt idx="9">
                  <c:v>19500</c:v>
                </c:pt>
                <c:pt idx="10">
                  <c:v>17800</c:v>
                </c:pt>
                <c:pt idx="11">
                  <c:v>16000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36E-4939-B476-8386A3280B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9650048"/>
        <c:axId val="739650464"/>
      </c:lineChart>
      <c:catAx>
        <c:axId val="73965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650464"/>
        <c:crosses val="autoZero"/>
        <c:auto val="1"/>
        <c:lblAlgn val="ctr"/>
        <c:lblOffset val="100"/>
        <c:noMultiLvlLbl val="0"/>
      </c:catAx>
      <c:valAx>
        <c:axId val="739650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650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31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17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Financial Analysis of Techfin Solutions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8331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purpose of this financial analysis is to provide a comprehensive overview of TechFin Solutions' financial standing, goals, and challenges.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331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299686" y="5578197"/>
            <a:ext cx="23850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by Hammad Haroon Shah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3067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TechFin Solutions, a dynamic technology and finance company, aims to maintain and enhance its financial stability and growth in the coming fiscal year.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19004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Financial Goals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TechFin Solutions has set clear objectives, including achieving steady revenue growth, optimizing cost structures, and expanding market share.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6858178"/>
          </a:xfrm>
          <a:prstGeom prst="rect">
            <a:avLst/>
          </a:prstGeom>
          <a:solidFill>
            <a:srgbClr val="FFFFFF">
              <a:alpha val="75000"/>
            </a:srgbClr>
          </a:solidFill>
          <a:ln w="9644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3621167" y="427673"/>
            <a:ext cx="7388066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Charts Integration for Financial Data Representation</a:t>
            </a:r>
            <a:endParaRPr lang="en-US" sz="3062" dirty="0"/>
          </a:p>
        </p:txBody>
      </p:sp>
      <p:sp>
        <p:nvSpPr>
          <p:cNvPr id="5" name="Text 2"/>
          <p:cNvSpPr/>
          <p:nvPr/>
        </p:nvSpPr>
        <p:spPr>
          <a:xfrm>
            <a:off x="3621167" y="1710690"/>
            <a:ext cx="738806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Through line charts and bar charts, the financial data will be visually presented to gain insights into TechFin Solutions' performance.</a:t>
            </a:r>
            <a:endParaRPr lang="en-US" sz="1225" dirty="0"/>
          </a:p>
        </p:txBody>
      </p:sp>
      <p:sp>
        <p:nvSpPr>
          <p:cNvPr id="6" name="Text 3"/>
          <p:cNvSpPr/>
          <p:nvPr/>
        </p:nvSpPr>
        <p:spPr>
          <a:xfrm>
            <a:off x="3621167" y="2441377"/>
            <a:ext cx="248852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62"/>
              </a:lnSpc>
              <a:buNone/>
            </a:pPr>
            <a:r>
              <a:rPr lang="en-US" sz="24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Bar Chart</a:t>
            </a:r>
          </a:p>
          <a:p>
            <a:pPr marL="0" indent="0">
              <a:lnSpc>
                <a:spcPts val="3062"/>
              </a:lnSpc>
              <a:buNone/>
            </a:pPr>
            <a:endParaRPr lang="en-US" sz="2449" b="1" dirty="0">
              <a:solidFill>
                <a:srgbClr val="000000"/>
              </a:solidFill>
              <a:latin typeface="p22-mackinac-pro" pitchFamily="34" charset="0"/>
              <a:ea typeface="p22-mackinac-pro" pitchFamily="34" charset="-122"/>
            </a:endParaRPr>
          </a:p>
          <a:p>
            <a:pPr marL="0" indent="0">
              <a:lnSpc>
                <a:spcPts val="3062"/>
              </a:lnSpc>
              <a:buNone/>
            </a:pPr>
            <a:endParaRPr lang="en-US" sz="2449" dirty="0"/>
          </a:p>
        </p:txBody>
      </p:sp>
      <p:sp>
        <p:nvSpPr>
          <p:cNvPr id="8" name="Text 4"/>
          <p:cNvSpPr/>
          <p:nvPr/>
        </p:nvSpPr>
        <p:spPr>
          <a:xfrm>
            <a:off x="3621167" y="8420338"/>
            <a:ext cx="248852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62"/>
              </a:lnSpc>
              <a:buNone/>
            </a:pPr>
            <a:r>
              <a:rPr lang="en-US" sz="24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Line Chart</a:t>
            </a:r>
            <a:endParaRPr lang="en-US" sz="2449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167" y="9042440"/>
            <a:ext cx="7388066" cy="7388066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25DF5EF-CD67-4DED-B0D9-B71F8F0388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0525386"/>
              </p:ext>
            </p:extLst>
          </p:nvPr>
        </p:nvGraphicFramePr>
        <p:xfrm>
          <a:off x="3621167" y="3094098"/>
          <a:ext cx="7779896" cy="4610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6858178"/>
          </a:xfrm>
          <a:prstGeom prst="rect">
            <a:avLst/>
          </a:prstGeom>
          <a:solidFill>
            <a:srgbClr val="FFFFFF">
              <a:alpha val="75000"/>
            </a:srgbClr>
          </a:solidFill>
          <a:ln w="9644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3621167" y="427673"/>
            <a:ext cx="7388066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Charts Integration for Financial Data Representation</a:t>
            </a:r>
            <a:endParaRPr lang="en-US" sz="3062" dirty="0"/>
          </a:p>
        </p:txBody>
      </p:sp>
      <p:sp>
        <p:nvSpPr>
          <p:cNvPr id="5" name="Text 2"/>
          <p:cNvSpPr/>
          <p:nvPr/>
        </p:nvSpPr>
        <p:spPr>
          <a:xfrm>
            <a:off x="3621167" y="1710690"/>
            <a:ext cx="7388066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Through line charts and bar charts, the financial data will be visually presented to gain insights into TechFin Solutions' performance.</a:t>
            </a:r>
            <a:endParaRPr lang="en-US" sz="1225" dirty="0"/>
          </a:p>
        </p:txBody>
      </p:sp>
      <p:sp>
        <p:nvSpPr>
          <p:cNvPr id="6" name="Text 3"/>
          <p:cNvSpPr/>
          <p:nvPr/>
        </p:nvSpPr>
        <p:spPr>
          <a:xfrm>
            <a:off x="3621167" y="2441377"/>
            <a:ext cx="248852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62"/>
              </a:lnSpc>
              <a:buNone/>
            </a:pPr>
            <a:r>
              <a:rPr lang="en-US" sz="24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Line Chart</a:t>
            </a:r>
          </a:p>
          <a:p>
            <a:pPr marL="0" indent="0">
              <a:lnSpc>
                <a:spcPts val="3062"/>
              </a:lnSpc>
              <a:buNone/>
            </a:pPr>
            <a:endParaRPr lang="en-US" sz="2449" b="1" dirty="0">
              <a:solidFill>
                <a:srgbClr val="000000"/>
              </a:solidFill>
              <a:latin typeface="p22-mackinac-pro" pitchFamily="34" charset="0"/>
              <a:ea typeface="p22-mackinac-pro" pitchFamily="34" charset="-122"/>
            </a:endParaRPr>
          </a:p>
          <a:p>
            <a:pPr marL="0" indent="0">
              <a:lnSpc>
                <a:spcPts val="3062"/>
              </a:lnSpc>
              <a:buNone/>
            </a:pPr>
            <a:endParaRPr lang="en-US" sz="2449" dirty="0"/>
          </a:p>
        </p:txBody>
      </p:sp>
      <p:sp>
        <p:nvSpPr>
          <p:cNvPr id="8" name="Text 4"/>
          <p:cNvSpPr/>
          <p:nvPr/>
        </p:nvSpPr>
        <p:spPr>
          <a:xfrm>
            <a:off x="3621167" y="8420338"/>
            <a:ext cx="248852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62"/>
              </a:lnSpc>
              <a:buNone/>
            </a:pPr>
            <a:r>
              <a:rPr lang="en-US" sz="24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Line Chart</a:t>
            </a:r>
            <a:endParaRPr lang="en-US" sz="2449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167" y="9042440"/>
            <a:ext cx="7388066" cy="7388066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311143C-6A89-4AED-9AA5-FDF073E91F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2478858"/>
              </p:ext>
            </p:extLst>
          </p:nvPr>
        </p:nvGraphicFramePr>
        <p:xfrm>
          <a:off x="3621167" y="3055832"/>
          <a:ext cx="7388066" cy="4363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9157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254293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Insights and Recommendations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426493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analysis will provide a deeper understanding of TechFin Solutions' financial performance, identifying strengths and weaknesses. Recommendations will be offered for enhanced performance and revenue growth.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463427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566189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This document serves as the foundation for an upcoming financial presentation, providing essential context, goals, challenges, and an overview of the data to be analyzed.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234</Words>
  <Application>Microsoft Office PowerPoint</Application>
  <PresentationFormat>Custom</PresentationFormat>
  <Paragraphs>28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Eudoxus Sans</vt:lpstr>
      <vt:lpstr>p22-mackinac-pro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01-131232-102</cp:lastModifiedBy>
  <cp:revision>2</cp:revision>
  <dcterms:created xsi:type="dcterms:W3CDTF">2023-10-31T11:28:20Z</dcterms:created>
  <dcterms:modified xsi:type="dcterms:W3CDTF">2023-10-31T11:34:33Z</dcterms:modified>
</cp:coreProperties>
</file>